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307_201A6EF6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303_14698F0.xml" ContentType="application/vnd.ms-powerpoint.comments+xml"/>
  <Override PartName="/ppt/comments/modernComment_304_F70DF9CC.xml" ContentType="application/vnd.ms-powerpoint.comments+xml"/>
  <Override PartName="/ppt/comments/modernComment_116_67B23F2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2"/>
  </p:notesMasterIdLst>
  <p:handoutMasterIdLst>
    <p:handoutMasterId r:id="rId23"/>
  </p:handoutMasterIdLst>
  <p:sldIdLst>
    <p:sldId id="604" r:id="rId7"/>
    <p:sldId id="775" r:id="rId8"/>
    <p:sldId id="787" r:id="rId9"/>
    <p:sldId id="771" r:id="rId10"/>
    <p:sldId id="772" r:id="rId11"/>
    <p:sldId id="785" r:id="rId12"/>
    <p:sldId id="789" r:id="rId13"/>
    <p:sldId id="778" r:id="rId14"/>
    <p:sldId id="278" r:id="rId15"/>
    <p:sldId id="280" r:id="rId16"/>
    <p:sldId id="779" r:id="rId17"/>
    <p:sldId id="782" r:id="rId18"/>
    <p:sldId id="784" r:id="rId19"/>
    <p:sldId id="786" r:id="rId20"/>
    <p:sldId id="79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  <p188:author id="{D9D4B52D-E635-0669-189A-4EBF23BF6D4A}" name="Jack Zhang" initials="" userId="S::jzhan237@jh.edu::d3eecd4a-981e-4cdc-a4ce-4ae41348e794" providerId="AD"/>
  <p188:author id="{CCF597F8-0F90-52B1-F925-7EE32040DA8A}" name="Tianjian Li" initials="TL" userId="S::tli104@jh.edu::503e8ea7-3d63-4c0d-9464-605bc52cb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74"/>
    <a:srgbClr val="009B77"/>
    <a:srgbClr val="418FDE"/>
    <a:srgbClr val="F1C400"/>
    <a:srgbClr val="A15A95"/>
    <a:srgbClr val="CF4520"/>
    <a:srgbClr val="E0E0E0"/>
    <a:srgbClr val="68ACE5"/>
    <a:srgbClr val="0072CE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960ED3-4F5D-2046-8596-8BDE063A910E}" v="1586" dt="2024-05-03T03:49:59.603"/>
    <p1510:client id="{64BD5958-8644-AB7D-491A-8685620A8DB6}" v="744" dt="2024-05-03T01:13:01.268"/>
    <p1510:client id="{E1E48614-6C61-6C05-C9B1-584345888BDC}" v="27" dt="2024-05-02T19:34:24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0748"/>
  </p:normalViewPr>
  <p:slideViewPr>
    <p:cSldViewPr snapToGrid="0">
      <p:cViewPr varScale="1">
        <p:scale>
          <a:sx n="128" d="100"/>
          <a:sy n="128" d="100"/>
        </p:scale>
        <p:origin x="168" y="20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modernComment_116_67B23F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09DABB-F664-4CB2-85A2-8539DD82553C}" authorId="{CCF597F8-0F90-52B1-F925-7EE32040DA8A}" created="2024-05-03T01:13:01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9734820" sldId="278"/>
      <ac:spMk id="15" creationId="{827F39A6-4B76-0B35-1CDF-E5E155314FAC}"/>
    </ac:deMkLst>
    <p188:txBody>
      <a:bodyPr/>
      <a:lstStyle/>
      <a:p>
        <a:r>
          <a:rPr lang="en-US"/>
          <a:t>So here, Maybe we can just show the parts that is relevant to step 2? </a:t>
        </a:r>
      </a:p>
    </p188:txBody>
  </p188:cm>
</p188:cmLst>
</file>

<file path=ppt/comments/modernComment_303_14698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C3FCAF-0E6C-48BA-B3F9-EE79AEABCCAC}" authorId="{CCF597F8-0F90-52B1-F925-7EE32040DA8A}" created="2024-05-03T01:09:35.957">
    <pc:sldMkLst xmlns:pc="http://schemas.microsoft.com/office/powerpoint/2013/main/command">
      <pc:docMk/>
      <pc:sldMk cId="21403888" sldId="771"/>
    </pc:sldMkLst>
    <p188:txBody>
      <a:bodyPr/>
      <a:lstStyle/>
      <a:p>
        <a:r>
          <a:rPr lang="en-US"/>
          <a:t>Again, make the examples larger. Nelson's paper can just be a citation at the bottom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3T03:05:34.052" authorId="{D9D4B52D-E635-0669-189A-4EBF23BF6D4A}"/>
          </p223:rxn>
        </p223:reactions>
      </p:ext>
    </p188:extLst>
  </p188:cm>
</p188:cmLst>
</file>

<file path=ppt/comments/modernComment_304_F70DF9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98D6BE-3AAB-48A3-BD21-DC3951323C85}" authorId="{CCF597F8-0F90-52B1-F925-7EE32040DA8A}" created="2024-05-03T01:11:26.378">
    <pc:sldMkLst xmlns:pc="http://schemas.microsoft.com/office/powerpoint/2013/main/command">
      <pc:docMk/>
      <pc:sldMk cId="4144888268" sldId="772"/>
    </pc:sldMkLst>
    <p188:txBody>
      <a:bodyPr/>
      <a:lstStyle/>
      <a:p>
        <a:r>
          <a:rPr lang="en-US"/>
          <a:t>So how are we increasing the amount of quoting? We do this by making the model **prefer** generation with more quotes —— this explains the method to people without even knowing the "PO" literature.</a:t>
        </a:r>
      </a:p>
    </p188:txBody>
  </p188:cm>
</p188:cmLst>
</file>

<file path=ppt/comments/modernComment_307_201A6E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A13A79-8C48-4FE4-A981-49E9A4B5FDC6}" authorId="{CCF597F8-0F90-52B1-F925-7EE32040DA8A}" created="2024-05-03T01:09:05.707">
    <pc:sldMkLst xmlns:pc="http://schemas.microsoft.com/office/powerpoint/2013/main/command">
      <pc:docMk/>
      <pc:sldMk cId="538603254" sldId="775"/>
    </pc:sldMkLst>
    <p188:txBody>
      <a:bodyPr/>
      <a:lstStyle/>
      <a:p>
        <a:r>
          <a:rPr lang="en-US"/>
          <a:t>Make the examples larger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3T03:05:37.932" authorId="{D9D4B52D-E635-0669-189A-4EBF23BF6D4A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hallucination</a:t>
            </a:r>
          </a:p>
          <a:p>
            <a:r>
              <a:rPr lang="en-US" dirty="0"/>
              <a:t>- so user will need to verify the response against trusted responses</a:t>
            </a:r>
          </a:p>
          <a:p>
            <a:r>
              <a:rPr lang="en-US" dirty="0"/>
              <a:t>- how can user verify? (1) by themselves (2) citation</a:t>
            </a:r>
          </a:p>
          <a:p>
            <a:r>
              <a:rPr lang="en-US" dirty="0"/>
              <a:t>– we propose the quoting interface</a:t>
            </a:r>
          </a:p>
          <a:p>
            <a:endParaRPr lang="en-US" dirty="0"/>
          </a:p>
          <a:p>
            <a:r>
              <a:rPr lang="en-US" dirty="0"/>
              <a:t>- Emphasize the quoting is from **pre-training**</a:t>
            </a:r>
          </a:p>
          <a:p>
            <a:r>
              <a:rPr lang="en-US" dirty="0"/>
              <a:t>- give a high-level overview of method before diving in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hallucination</a:t>
            </a:r>
          </a:p>
          <a:p>
            <a:r>
              <a:rPr lang="en-US" dirty="0"/>
              <a:t>- so user will need to verify the response against trusted responses</a:t>
            </a:r>
          </a:p>
          <a:p>
            <a:r>
              <a:rPr lang="en-US" dirty="0"/>
              <a:t>- how can user verify? (1) by themselves (2) citation</a:t>
            </a:r>
          </a:p>
          <a:p>
            <a:r>
              <a:rPr lang="en-US" dirty="0"/>
              <a:t>– we propose the quoting interface</a:t>
            </a:r>
          </a:p>
          <a:p>
            <a:endParaRPr lang="en-US" dirty="0"/>
          </a:p>
          <a:p>
            <a:r>
              <a:rPr lang="en-US" dirty="0"/>
              <a:t>- Emphasize the quoting is from **pre-training**</a:t>
            </a:r>
          </a:p>
          <a:p>
            <a:r>
              <a:rPr lang="en-US" dirty="0"/>
              <a:t>- give a high-level overview of method before diving in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8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7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2024,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4953-62F0-AE18-E020-63914149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981F-0870-824A-8BF4-9F94B730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BA228-020C-3A61-D4C0-4776956F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06E5-F808-3041-BB40-080B92E12064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65CC-7A2D-8D9C-DEF1-B08BFF4E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E363-AA5B-33AA-FA29-5BD324B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CFCE-58B2-E946-A574-264A345BE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  <p:sldLayoutId id="21474841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07_201A6EF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03_14698F0.xml"/><Relationship Id="rId7" Type="http://schemas.openxmlformats.org/officeDocument/2006/relationships/hyperlink" Target="https://aclanthology.org/2023.findings-emnlp.46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304_F70DF9CC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16_67B23F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6" y="1430517"/>
            <a:ext cx="8586439" cy="544124"/>
          </a:xfrm>
        </p:spPr>
        <p:txBody>
          <a:bodyPr>
            <a:noAutofit/>
          </a:bodyPr>
          <a:lstStyle/>
          <a:p>
            <a:pPr algn="ctr"/>
            <a:r>
              <a:rPr lang="en-US" sz="2800"/>
              <a:t>Verifiable by Design: </a:t>
            </a:r>
            <a:br>
              <a:rPr lang="en-US" sz="2800"/>
            </a:br>
            <a:r>
              <a:rPr lang="en-US" sz="2800"/>
              <a:t>Aligning Language Models to Quote </a:t>
            </a:r>
            <a:br>
              <a:rPr lang="en-US" sz="2800"/>
            </a:br>
            <a:r>
              <a:rPr lang="en-US" sz="2800"/>
              <a:t>from Pre-Training Data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816" y="2727406"/>
            <a:ext cx="1576640" cy="275528"/>
          </a:xfrm>
        </p:spPr>
        <p:txBody>
          <a:bodyPr>
            <a:normAutofit/>
          </a:bodyPr>
          <a:lstStyle/>
          <a:p>
            <a:pPr algn="ctr"/>
            <a:r>
              <a:rPr lang="en-US" sz="1200" err="1"/>
              <a:t>Jingyu</a:t>
            </a:r>
            <a:r>
              <a:rPr lang="en-US" sz="1200"/>
              <a:t> (Jack) Zhang</a:t>
            </a:r>
          </a:p>
        </p:txBody>
      </p:sp>
      <p:pic>
        <p:nvPicPr>
          <p:cNvPr id="3" name="Picture 2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1CF7C8C7-D132-F21D-337F-29C2EE14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3" y="3129775"/>
            <a:ext cx="1338147" cy="1338147"/>
          </a:xfrm>
          <a:prstGeom prst="rect">
            <a:avLst/>
          </a:prstGeom>
        </p:spPr>
      </p:pic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7770285-05B5-5395-0D3F-D0FB50F0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34" y="3129775"/>
            <a:ext cx="1227556" cy="1338147"/>
          </a:xfrm>
          <a:prstGeom prst="rect">
            <a:avLst/>
          </a:prstGeom>
        </p:spPr>
      </p:pic>
      <p:pic>
        <p:nvPicPr>
          <p:cNvPr id="17" name="Picture 16" descr="A person in a white shirt&#10;&#10;Description automatically generated">
            <a:extLst>
              <a:ext uri="{FF2B5EF4-FFF2-40B4-BE49-F238E27FC236}">
                <a16:creationId xmlns:a16="http://schemas.microsoft.com/office/drawing/2014/main" id="{AF11C957-65C9-D98A-A7CE-6567CCE1E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83" y="3129772"/>
            <a:ext cx="1253987" cy="1338147"/>
          </a:xfrm>
          <a:prstGeom prst="rect">
            <a:avLst/>
          </a:prstGeom>
        </p:spPr>
      </p:pic>
      <p:sp>
        <p:nvSpPr>
          <p:cNvPr id="19" name="Lecture Title">
            <a:extLst>
              <a:ext uri="{FF2B5EF4-FFF2-40B4-BE49-F238E27FC236}">
                <a16:creationId xmlns:a16="http://schemas.microsoft.com/office/drawing/2014/main" id="{C847BC72-02F7-CE8E-7C02-A482E43DFAB0}"/>
              </a:ext>
            </a:extLst>
          </p:cNvPr>
          <p:cNvSpPr txBox="1">
            <a:spLocks/>
          </p:cNvSpPr>
          <p:nvPr/>
        </p:nvSpPr>
        <p:spPr>
          <a:xfrm>
            <a:off x="2133304" y="2734377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Marc </a:t>
            </a:r>
            <a:r>
              <a:rPr lang="en-US" sz="1200" dirty="0" err="1"/>
              <a:t>Marone</a:t>
            </a:r>
            <a:endParaRPr lang="en-US" sz="1200" dirty="0"/>
          </a:p>
        </p:txBody>
      </p:sp>
      <p:sp>
        <p:nvSpPr>
          <p:cNvPr id="20" name="Lecture Title">
            <a:extLst>
              <a:ext uri="{FF2B5EF4-FFF2-40B4-BE49-F238E27FC236}">
                <a16:creationId xmlns:a16="http://schemas.microsoft.com/office/drawing/2014/main" id="{A8042C3F-53AF-827B-D1C0-875F91A0F480}"/>
              </a:ext>
            </a:extLst>
          </p:cNvPr>
          <p:cNvSpPr txBox="1">
            <a:spLocks/>
          </p:cNvSpPr>
          <p:nvPr/>
        </p:nvSpPr>
        <p:spPr>
          <a:xfrm>
            <a:off x="3866861" y="2734377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/>
              <a:t>Tianjian</a:t>
            </a:r>
            <a:r>
              <a:rPr lang="en-US" sz="1200"/>
              <a:t> Li</a:t>
            </a:r>
          </a:p>
        </p:txBody>
      </p:sp>
      <p:sp>
        <p:nvSpPr>
          <p:cNvPr id="21" name="Lecture Title">
            <a:extLst>
              <a:ext uri="{FF2B5EF4-FFF2-40B4-BE49-F238E27FC236}">
                <a16:creationId xmlns:a16="http://schemas.microsoft.com/office/drawing/2014/main" id="{CCF1FAA6-714C-1F3E-6F5D-08B5130EFBB3}"/>
              </a:ext>
            </a:extLst>
          </p:cNvPr>
          <p:cNvSpPr txBox="1">
            <a:spLocks/>
          </p:cNvSpPr>
          <p:nvPr/>
        </p:nvSpPr>
        <p:spPr>
          <a:xfrm>
            <a:off x="7334050" y="2755290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Daniel </a:t>
            </a:r>
            <a:r>
              <a:rPr lang="en-US" sz="1200" err="1"/>
              <a:t>Khashabi</a:t>
            </a:r>
            <a:r>
              <a:rPr lang="en-US" sz="1200"/>
              <a:t>*</a:t>
            </a:r>
          </a:p>
        </p:txBody>
      </p:sp>
      <p:sp>
        <p:nvSpPr>
          <p:cNvPr id="22" name="Lecture Title">
            <a:extLst>
              <a:ext uri="{FF2B5EF4-FFF2-40B4-BE49-F238E27FC236}">
                <a16:creationId xmlns:a16="http://schemas.microsoft.com/office/drawing/2014/main" id="{850E3092-E88B-0E06-8C0A-23C0A78ABA9C}"/>
              </a:ext>
            </a:extLst>
          </p:cNvPr>
          <p:cNvSpPr txBox="1">
            <a:spLocks/>
          </p:cNvSpPr>
          <p:nvPr/>
        </p:nvSpPr>
        <p:spPr>
          <a:xfrm>
            <a:off x="5571020" y="2748782"/>
            <a:ext cx="1635511" cy="2755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Benjamin Van </a:t>
            </a:r>
            <a:r>
              <a:rPr lang="en-US" sz="1200" err="1"/>
              <a:t>Durme</a:t>
            </a:r>
            <a:r>
              <a:rPr lang="en-US" sz="1200"/>
              <a:t>*</a:t>
            </a:r>
          </a:p>
        </p:txBody>
      </p:sp>
      <p:sp>
        <p:nvSpPr>
          <p:cNvPr id="24" name="Lecture Title">
            <a:extLst>
              <a:ext uri="{FF2B5EF4-FFF2-40B4-BE49-F238E27FC236}">
                <a16:creationId xmlns:a16="http://schemas.microsoft.com/office/drawing/2014/main" id="{D89C5008-8EEF-A1C4-93BE-61AACFBED702}"/>
              </a:ext>
            </a:extLst>
          </p:cNvPr>
          <p:cNvSpPr txBox="1">
            <a:spLocks/>
          </p:cNvSpPr>
          <p:nvPr/>
        </p:nvSpPr>
        <p:spPr>
          <a:xfrm>
            <a:off x="7571197" y="4820579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*Equal Advising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39D2AA-D532-1E0D-D457-06FF17E6E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29593" r="27319" b="34869"/>
          <a:stretch/>
        </p:blipFill>
        <p:spPr bwMode="auto">
          <a:xfrm>
            <a:off x="2258594" y="3129641"/>
            <a:ext cx="1335767" cy="133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B5904-508F-654A-E0FC-51B5B9F949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45" t="11251" r="13621" b="13116"/>
          <a:stretch/>
        </p:blipFill>
        <p:spPr>
          <a:xfrm rot="5400000">
            <a:off x="3985260" y="3129723"/>
            <a:ext cx="1335800" cy="13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7165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277372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25801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11795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28308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117963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658281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533738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202432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09891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533738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034051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12335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65471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1977150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480000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85" y="1602169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927" y="1615510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256900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245631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694050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464400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03133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4649728" y="777788"/>
            <a:ext cx="13698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Pre-trained </a:t>
            </a:r>
            <a:br>
              <a:rPr lang="en" sz="900" b="1"/>
            </a:br>
            <a:r>
              <a:rPr lang="en" sz="900" b="1"/>
              <a:t>LLM</a:t>
            </a:r>
            <a:endParaRPr sz="9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7587925" y="1178401"/>
            <a:ext cx="623930" cy="742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7483410" y="777788"/>
            <a:ext cx="8329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Quote-tuned LLM</a:t>
            </a:r>
            <a:endParaRPr sz="9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022663" y="1178401"/>
            <a:ext cx="623930" cy="74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5646593" y="1549589"/>
            <a:ext cx="19413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5851284" y="1031991"/>
            <a:ext cx="14458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3: Preference Optimization</a:t>
            </a:r>
            <a:endParaRPr sz="9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7628164" y="1258012"/>
            <a:ext cx="543443" cy="151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6867272" y="1256588"/>
            <a:ext cx="427500" cy="1013625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57FF2E-3A83-2019-CF8A-EBB53F2125AA}"/>
              </a:ext>
            </a:extLst>
          </p:cNvPr>
          <p:cNvSpPr txBox="1"/>
          <p:nvPr/>
        </p:nvSpPr>
        <p:spPr>
          <a:xfrm>
            <a:off x="742950" y="4472773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3.</a:t>
            </a:r>
            <a:r>
              <a:rPr lang="en-US" sz="1350"/>
              <a:t> Tune a model to prefer more quotes with </a:t>
            </a:r>
            <a:r>
              <a:rPr lang="en-US" sz="1350" i="1"/>
              <a:t>direct preference optimization </a:t>
            </a:r>
            <a:r>
              <a:rPr lang="en-US" sz="1350"/>
              <a:t>(DPO)! </a:t>
            </a:r>
            <a:endParaRPr lang="en-US" sz="135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2918853" y="1212356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3B4B0E-E85B-AAFF-D397-0FCF5F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43"/>
            <a:ext cx="9144001" cy="676313"/>
          </a:xfrm>
        </p:spPr>
        <p:txBody>
          <a:bodyPr lIns="91440" tIns="45720" rIns="91440" bIns="45720" anchor="b"/>
          <a:lstStyle/>
          <a:p>
            <a:pPr algn="ctr"/>
            <a:r>
              <a:rPr lang="en-US" sz="2900" dirty="0">
                <a:ea typeface="Tahoma"/>
                <a:cs typeface="Tahoma"/>
              </a:rPr>
              <a:t>Step 3: Making the model prefer more quoting!</a:t>
            </a:r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1D7E4DDB-50D7-2136-C90B-48C45B3BBBAA}"/>
              </a:ext>
            </a:extLst>
          </p:cNvPr>
          <p:cNvSpPr txBox="1"/>
          <p:nvPr/>
        </p:nvSpPr>
        <p:spPr>
          <a:xfrm>
            <a:off x="6706451" y="3319256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AA6FC4FD-81C9-BB86-89E7-7D3EC57811FA}"/>
              </a:ext>
            </a:extLst>
          </p:cNvPr>
          <p:cNvSpPr txBox="1"/>
          <p:nvPr/>
        </p:nvSpPr>
        <p:spPr>
          <a:xfrm>
            <a:off x="6697242" y="4118962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</p:spTree>
    <p:extLst>
      <p:ext uri="{BB962C8B-B14F-4D97-AF65-F5344CB8AC3E}">
        <p14:creationId xmlns:p14="http://schemas.microsoft.com/office/powerpoint/2010/main" val="179163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sz="2200">
                <a:ea typeface="Tahoma"/>
                <a:cs typeface="Tahoma"/>
              </a:rPr>
              <a:t>Quote-Tuning significantly increases amount of quoting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9F884F-F594-5911-1DB4-67E0DE97C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4"/>
          <a:stretch/>
        </p:blipFill>
        <p:spPr bwMode="auto">
          <a:xfrm>
            <a:off x="-105485" y="1393227"/>
            <a:ext cx="9354969" cy="14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4D9409-00BD-A4C9-CFDB-853BD720C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2" b="33448"/>
          <a:stretch/>
        </p:blipFill>
        <p:spPr bwMode="auto">
          <a:xfrm>
            <a:off x="-105487" y="2960803"/>
            <a:ext cx="9354971" cy="142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8CE8-C364-2D0D-7B79-1C4891789362}"/>
              </a:ext>
            </a:extLst>
          </p:cNvPr>
          <p:cNvSpPr txBox="1"/>
          <p:nvPr/>
        </p:nvSpPr>
        <p:spPr>
          <a:xfrm>
            <a:off x="6069203" y="964661"/>
            <a:ext cx="166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sparse quotes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827B4-E953-06AB-F2ED-0DDC90842B6D}"/>
              </a:ext>
            </a:extLst>
          </p:cNvPr>
          <p:cNvSpPr txBox="1"/>
          <p:nvPr/>
        </p:nvSpPr>
        <p:spPr>
          <a:xfrm>
            <a:off x="4963886" y="4457029"/>
            <a:ext cx="40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generation is densely quoted!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D740E-7E4B-5BD5-08D2-66999CD9D0A8}"/>
              </a:ext>
            </a:extLst>
          </p:cNvPr>
          <p:cNvCxnSpPr/>
          <p:nvPr/>
        </p:nvCxnSpPr>
        <p:spPr>
          <a:xfrm flipH="1">
            <a:off x="5315578" y="1333993"/>
            <a:ext cx="1235947" cy="4948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E00F0-A30D-9A77-B880-454395DCD8EB}"/>
              </a:ext>
            </a:extLst>
          </p:cNvPr>
          <p:cNvCxnSpPr>
            <a:cxnSpLocks/>
          </p:cNvCxnSpPr>
          <p:nvPr/>
        </p:nvCxnSpPr>
        <p:spPr>
          <a:xfrm flipH="1">
            <a:off x="4833257" y="1333993"/>
            <a:ext cx="1718268" cy="11379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9CB9C9-7A92-4F5E-D5FF-58F0C89A0CFE}"/>
              </a:ext>
            </a:extLst>
          </p:cNvPr>
          <p:cNvCxnSpPr>
            <a:cxnSpLocks/>
          </p:cNvCxnSpPr>
          <p:nvPr/>
        </p:nvCxnSpPr>
        <p:spPr>
          <a:xfrm flipV="1">
            <a:off x="6551525" y="4029389"/>
            <a:ext cx="311499" cy="42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2E410-362D-0D50-E66B-2B89E2E704D5}"/>
              </a:ext>
            </a:extLst>
          </p:cNvPr>
          <p:cNvCxnSpPr>
            <a:cxnSpLocks/>
          </p:cNvCxnSpPr>
          <p:nvPr/>
        </p:nvCxnSpPr>
        <p:spPr>
          <a:xfrm>
            <a:off x="5933551" y="4029389"/>
            <a:ext cx="617974" cy="42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3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DF39-7E64-6EB6-7598-DA6899C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Same Quality, More Quoting!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7CC278-D623-D675-B949-D6AA7533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1" y="1088231"/>
            <a:ext cx="7331437" cy="3283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A85D3-5129-7928-16C0-653375FFF52B}"/>
              </a:ext>
            </a:extLst>
          </p:cNvPr>
          <p:cNvSpPr txBox="1"/>
          <p:nvPr/>
        </p:nvSpPr>
        <p:spPr>
          <a:xfrm>
            <a:off x="44277" y="4371829"/>
            <a:ext cx="90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You can obtain models that provide more quoted responses, </a:t>
            </a:r>
          </a:p>
          <a:p>
            <a:pPr algn="ctr"/>
            <a:r>
              <a:rPr lang="en-US" sz="1600" i="1" dirty="0"/>
              <a:t>without losing accuracy. </a:t>
            </a:r>
          </a:p>
        </p:txBody>
      </p:sp>
    </p:spTree>
    <p:extLst>
      <p:ext uri="{BB962C8B-B14F-4D97-AF65-F5344CB8AC3E}">
        <p14:creationId xmlns:p14="http://schemas.microsoft.com/office/powerpoint/2010/main" val="184010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4FDA-3190-5205-1D35-1BEFFF53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Quote-Tuning improves truthfulness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0A53-6C2E-782F-4690-CD02B2E7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5" y="964661"/>
            <a:ext cx="7354730" cy="3458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AAFC5-1E97-F9D4-FE03-BA7B200EC704}"/>
              </a:ext>
            </a:extLst>
          </p:cNvPr>
          <p:cNvSpPr txBox="1"/>
          <p:nvPr/>
        </p:nvSpPr>
        <p:spPr>
          <a:xfrm>
            <a:off x="1808703" y="4728604"/>
            <a:ext cx="5526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TruthfulQA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 et al., 2021)</a:t>
            </a:r>
          </a:p>
        </p:txBody>
      </p:sp>
    </p:spTree>
    <p:extLst>
      <p:ext uri="{BB962C8B-B14F-4D97-AF65-F5344CB8AC3E}">
        <p14:creationId xmlns:p14="http://schemas.microsoft.com/office/powerpoint/2010/main" val="424581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B5A-BE6E-E2D5-31F1-FB18F23D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Directions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3084D-A678-B6E4-E374-66D71BE4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LLMs can be </a:t>
            </a:r>
            <a:r>
              <a:rPr lang="en-US" dirty="0">
                <a:solidFill>
                  <a:srgbClr val="FF0000"/>
                </a:solidFill>
              </a:rPr>
              <a:t>aligned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quote</a:t>
            </a:r>
            <a:r>
              <a:rPr lang="en-US" dirty="0"/>
              <a:t> from known sources observed in their pre-training data</a:t>
            </a:r>
          </a:p>
          <a:p>
            <a:endParaRPr lang="en-US" dirty="0"/>
          </a:p>
          <a:p>
            <a:r>
              <a:rPr lang="en-US" dirty="0"/>
              <a:t>Quoting makes the verifiability question trivial</a:t>
            </a:r>
          </a:p>
          <a:p>
            <a:endParaRPr lang="en-US" dirty="0"/>
          </a:p>
          <a:p>
            <a:r>
              <a:rPr lang="en-US" dirty="0"/>
              <a:t>Open questions and future directions:</a:t>
            </a:r>
          </a:p>
          <a:p>
            <a:pPr lvl="1"/>
            <a:r>
              <a:rPr lang="en-US" dirty="0"/>
              <a:t>How do we incentivize quoting when it matters?</a:t>
            </a:r>
          </a:p>
          <a:p>
            <a:pPr lvl="1"/>
            <a:r>
              <a:rPr lang="en-US" dirty="0"/>
              <a:t>How to ensure long, contiguous quotes?</a:t>
            </a:r>
          </a:p>
          <a:p>
            <a:pPr lvl="1"/>
            <a:r>
              <a:rPr lang="en-US" dirty="0"/>
              <a:t>How to generalize to reasoning problems, and more general settings?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303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463EE-26BA-2BDC-4D83-BC06D664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677FE-65DD-6CEA-B2DE-7B84F78D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48" y="555974"/>
            <a:ext cx="3972697" cy="4031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3E657-F05E-53FA-D1CA-FA06B89BF591}"/>
              </a:ext>
            </a:extLst>
          </p:cNvPr>
          <p:cNvSpPr txBox="1"/>
          <p:nvPr/>
        </p:nvSpPr>
        <p:spPr>
          <a:xfrm>
            <a:off x="80387" y="1661206"/>
            <a:ext cx="2381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Thank you!</a:t>
            </a:r>
          </a:p>
          <a:p>
            <a:pPr algn="ctr"/>
            <a:endParaRPr lang="en-US" sz="5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BAD52-7939-2B93-3C6C-FB1A9EE115C3}"/>
              </a:ext>
            </a:extLst>
          </p:cNvPr>
          <p:cNvSpPr txBox="1"/>
          <p:nvPr/>
        </p:nvSpPr>
        <p:spPr>
          <a:xfrm>
            <a:off x="6601768" y="1479143"/>
            <a:ext cx="254223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Questions?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&lt;-link to preprint</a:t>
            </a:r>
          </a:p>
        </p:txBody>
      </p:sp>
    </p:spTree>
    <p:extLst>
      <p:ext uri="{BB962C8B-B14F-4D97-AF65-F5344CB8AC3E}">
        <p14:creationId xmlns:p14="http://schemas.microsoft.com/office/powerpoint/2010/main" val="111098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2F19-F66B-7D01-8A91-FE10F1A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31" y="107119"/>
            <a:ext cx="3722261" cy="857542"/>
          </a:xfrm>
        </p:spPr>
        <p:txBody>
          <a:bodyPr/>
          <a:lstStyle/>
          <a:p>
            <a:r>
              <a:rPr lang="en-US" dirty="0"/>
              <a:t>LLMs are powerful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71F0-3AE9-D223-5DCA-456F8BD94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031" y="1134618"/>
            <a:ext cx="8085415" cy="3077573"/>
          </a:xfrm>
        </p:spPr>
        <p:txBody>
          <a:bodyPr/>
          <a:lstStyle/>
          <a:p>
            <a:r>
              <a:rPr lang="en-US" dirty="0"/>
              <a:t>Known to produce seemingly plausible but erroneous outputs, aka hallucination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52E5E-E2C6-5DF9-1C34-7B86D19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7" y="1448058"/>
            <a:ext cx="7087990" cy="36672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F104F4-5D09-771C-2031-677F1F146067}"/>
              </a:ext>
            </a:extLst>
          </p:cNvPr>
          <p:cNvSpPr/>
          <p:nvPr/>
        </p:nvSpPr>
        <p:spPr>
          <a:xfrm>
            <a:off x="1090383" y="3097024"/>
            <a:ext cx="6526267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BEEFE-66B2-607C-3DB9-24B92FCDFB88}"/>
              </a:ext>
            </a:extLst>
          </p:cNvPr>
          <p:cNvSpPr txBox="1"/>
          <p:nvPr/>
        </p:nvSpPr>
        <p:spPr>
          <a:xfrm>
            <a:off x="7488191" y="3331577"/>
            <a:ext cx="151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User: is this hallucination???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85193-AC20-7829-621A-2FC33F0C99D2}"/>
              </a:ext>
            </a:extLst>
          </p:cNvPr>
          <p:cNvSpPr txBox="1"/>
          <p:nvPr/>
        </p:nvSpPr>
        <p:spPr>
          <a:xfrm>
            <a:off x="7797052" y="2669857"/>
            <a:ext cx="780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🧐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103058-90C9-CA2E-86D9-2255D15B841B}"/>
              </a:ext>
            </a:extLst>
          </p:cNvPr>
          <p:cNvSpPr txBox="1">
            <a:spLocks/>
          </p:cNvSpPr>
          <p:nvPr/>
        </p:nvSpPr>
        <p:spPr>
          <a:xfrm>
            <a:off x="3840145" y="111659"/>
            <a:ext cx="5016824" cy="857542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, but not always reliable</a:t>
            </a:r>
          </a:p>
        </p:txBody>
      </p:sp>
    </p:spTree>
    <p:extLst>
      <p:ext uri="{BB962C8B-B14F-4D97-AF65-F5344CB8AC3E}">
        <p14:creationId xmlns:p14="http://schemas.microsoft.com/office/powerpoint/2010/main" val="5386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11" grpId="0"/>
      <p:bldP spid="1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2F19-F66B-7D01-8A91-FE10F1A8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Verifiability is challenging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71F0-3AE9-D223-5DCA-456F8BD94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030" y="1134618"/>
            <a:ext cx="8799353" cy="3077573"/>
          </a:xfrm>
        </p:spPr>
        <p:txBody>
          <a:bodyPr/>
          <a:lstStyle/>
          <a:p>
            <a:r>
              <a:rPr lang="en-US" dirty="0"/>
              <a:t>To trust LLMs, users need to </a:t>
            </a:r>
            <a:r>
              <a:rPr lang="en-US" b="1" dirty="0"/>
              <a:t>verify</a:t>
            </a:r>
            <a:r>
              <a:rPr lang="en-US" dirty="0"/>
              <a:t> generated claims against trusted resources</a:t>
            </a:r>
          </a:p>
          <a:p>
            <a:r>
              <a:rPr lang="en-US" dirty="0"/>
              <a:t>However, non-trivial to fact-check lengthy free-form generation!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C5AC1-C7B4-D9D0-3642-D9ACF07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7" y="1782285"/>
            <a:ext cx="2807730" cy="3077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2E5E-E2C6-5DF9-1C34-7B86D19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1" y="2096850"/>
            <a:ext cx="5756338" cy="29782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F104F4-5D09-771C-2031-677F1F146067}"/>
              </a:ext>
            </a:extLst>
          </p:cNvPr>
          <p:cNvSpPr/>
          <p:nvPr/>
        </p:nvSpPr>
        <p:spPr>
          <a:xfrm>
            <a:off x="533919" y="3419856"/>
            <a:ext cx="5290809" cy="32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1EDCB5-F042-FA53-4F68-62BA56E633FA}"/>
              </a:ext>
            </a:extLst>
          </p:cNvPr>
          <p:cNvCxnSpPr>
            <a:endCxn id="6" idx="3"/>
          </p:cNvCxnSpPr>
          <p:nvPr/>
        </p:nvCxnSpPr>
        <p:spPr>
          <a:xfrm flipH="1">
            <a:off x="5824728" y="3579876"/>
            <a:ext cx="448056" cy="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A10F9-C86D-6F94-4011-2D7E06D7794C}"/>
              </a:ext>
            </a:extLst>
          </p:cNvPr>
          <p:cNvSpPr txBox="1"/>
          <p:nvPr/>
        </p:nvSpPr>
        <p:spPr>
          <a:xfrm>
            <a:off x="4913646" y="4545074"/>
            <a:ext cx="205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User: which NYT article support this claim???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66425-8257-407F-7587-6C0B10A15170}"/>
              </a:ext>
            </a:extLst>
          </p:cNvPr>
          <p:cNvSpPr txBox="1"/>
          <p:nvPr/>
        </p:nvSpPr>
        <p:spPr>
          <a:xfrm>
            <a:off x="5434234" y="3900276"/>
            <a:ext cx="780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261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AA4D-2C18-F967-C65B-6A3CCD53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107119"/>
            <a:ext cx="8951975" cy="857542"/>
          </a:xfrm>
        </p:spPr>
        <p:txBody>
          <a:bodyPr/>
          <a:lstStyle/>
          <a:p>
            <a:r>
              <a:rPr lang="en-US" dirty="0"/>
              <a:t>Existing methods for verifiability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B4E7A-00E8-7AEA-AF2B-D21331951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Search/retrieval + citation helps, but is not </a:t>
            </a:r>
            <a:r>
              <a:rPr lang="en-US" i="1" dirty="0">
                <a:latin typeface="Tahoma"/>
                <a:ea typeface="Tahoma"/>
                <a:cs typeface="Tahoma"/>
              </a:rPr>
              <a:t>guaranteed </a:t>
            </a:r>
            <a:r>
              <a:rPr lang="en-US" dirty="0">
                <a:latin typeface="Tahoma"/>
                <a:ea typeface="Tahoma"/>
                <a:cs typeface="Tahoma"/>
              </a:rPr>
              <a:t>to be accurate</a:t>
            </a:r>
          </a:p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Non-trivial to verify whether text is supported by citation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F7438-6B81-BDE6-B332-2CCA616DC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1" t="39395" r="2823"/>
          <a:stretch/>
        </p:blipFill>
        <p:spPr>
          <a:xfrm>
            <a:off x="4098415" y="2155145"/>
            <a:ext cx="2718634" cy="2199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0B6DD-F7C6-4ADB-5921-CCB5AE05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493" y="3240128"/>
            <a:ext cx="1188434" cy="111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9C385-9858-5053-7A34-DC53C1414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492" y="2000950"/>
            <a:ext cx="1188435" cy="114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FD262-8148-2B2C-3274-9D3AA406DD34}"/>
              </a:ext>
            </a:extLst>
          </p:cNvPr>
          <p:cNvSpPr txBox="1"/>
          <p:nvPr/>
        </p:nvSpPr>
        <p:spPr>
          <a:xfrm>
            <a:off x="2137801" y="4663379"/>
            <a:ext cx="6149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Nelson Liu, </a:t>
            </a:r>
            <a:r>
              <a:rPr 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Tianyi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 Zhang, and Percy Liang. 2023. </a:t>
            </a:r>
            <a:r>
              <a:rPr lang="en-US" sz="12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7"/>
              </a:rPr>
              <a:t>Evaluating Verifiability in Generative Search Engines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sz="1200" b="0" i="1" dirty="0">
                <a:solidFill>
                  <a:srgbClr val="212529"/>
                </a:solidFill>
                <a:effectLst/>
                <a:latin typeface="-apple-system"/>
              </a:rPr>
              <a:t>Findings of the Association for Computational Linguistics: EMNLP 2023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B4484-99AF-0AF0-67FF-B962EE6C0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1" r="2823" b="59831"/>
          <a:stretch/>
        </p:blipFill>
        <p:spPr>
          <a:xfrm>
            <a:off x="211729" y="2231968"/>
            <a:ext cx="3396242" cy="18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Verifiability by Quoting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80119"/>
            <a:ext cx="8085415" cy="1480414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We propose increasing verifiability by generating </a:t>
            </a:r>
            <a:r>
              <a:rPr lang="en-US" b="1" dirty="0">
                <a:latin typeface="Tahoma"/>
                <a:ea typeface="Tahoma"/>
                <a:cs typeface="Tahoma"/>
              </a:rPr>
              <a:t>verbatim quotes </a:t>
            </a:r>
            <a:r>
              <a:rPr lang="en-US" dirty="0">
                <a:latin typeface="Tahoma"/>
                <a:ea typeface="Tahoma"/>
                <a:cs typeface="Tahoma"/>
              </a:rPr>
              <a:t>from high-quality sources of pre-training data, such as Wikipedia.</a:t>
            </a:r>
          </a:p>
          <a:p>
            <a:pPr marL="229870" indent="-22987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ea typeface="Tahoma"/>
                <a:cs typeface="Tahoma"/>
              </a:rPr>
              <a:t>Quote-Tuning</a:t>
            </a:r>
            <a:r>
              <a:rPr lang="en-US" dirty="0">
                <a:latin typeface="Tahoma"/>
                <a:ea typeface="Tahoma"/>
                <a:cs typeface="Tahoma"/>
              </a:rPr>
              <a:t>: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aligning</a:t>
            </a:r>
            <a:r>
              <a:rPr lang="en-US" dirty="0">
                <a:latin typeface="Tahoma"/>
                <a:ea typeface="Tahoma"/>
                <a:cs typeface="Tahoma"/>
              </a:rPr>
              <a:t> LLMs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ea typeface="Tahoma"/>
                <a:cs typeface="Tahoma"/>
              </a:rPr>
              <a:t>quote</a:t>
            </a:r>
            <a:r>
              <a:rPr lang="en-US" dirty="0">
                <a:latin typeface="Tahoma"/>
                <a:ea typeface="Tahoma"/>
                <a:cs typeface="Tahoma"/>
              </a:rPr>
              <a:t> from their pre-training data!</a:t>
            </a:r>
          </a:p>
          <a:p>
            <a:pPr marL="571182" lvl="1" indent="-229870"/>
            <a:r>
              <a:rPr lang="en-US" dirty="0">
                <a:latin typeface="Tahoma"/>
                <a:ea typeface="Tahoma"/>
                <a:cs typeface="Tahoma"/>
              </a:rPr>
              <a:t>Make the model </a:t>
            </a:r>
            <a:r>
              <a:rPr lang="en-US" b="1" dirty="0">
                <a:latin typeface="Tahoma"/>
                <a:ea typeface="Tahoma"/>
                <a:cs typeface="Tahoma"/>
              </a:rPr>
              <a:t>prefer generation with more quotes over less quotes</a:t>
            </a:r>
            <a:r>
              <a:rPr lang="en-US" dirty="0">
                <a:latin typeface="Tahoma"/>
                <a:ea typeface="Tahoma"/>
                <a:cs typeface="Tahoma"/>
              </a:rPr>
              <a:t>!</a:t>
            </a:r>
          </a:p>
          <a:p>
            <a:pPr marL="571182" lvl="1" indent="-229870"/>
            <a:r>
              <a:rPr lang="en-US" dirty="0">
                <a:latin typeface="Tahoma"/>
                <a:ea typeface="Tahoma"/>
                <a:cs typeface="Tahoma"/>
              </a:rPr>
              <a:t>Align for quoting using preference optimization algorithms such as DPO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3691227" y="3077247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3279339" y="2746766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LLM that can quote</a:t>
            </a:r>
            <a:endParaRPr sz="1200" dirty="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3748055" y="3246730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611" y="4454998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468" y="4472786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2136268" y="4543122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6082816" y="3030897"/>
            <a:ext cx="2350608" cy="108737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000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00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00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00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00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523134" y="3572166"/>
            <a:ext cx="1559682" cy="2419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471914" y="4118272"/>
            <a:ext cx="1786206" cy="661722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4430390" y="3127899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generate</a:t>
            </a:r>
            <a:endParaRPr sz="1200" i="1" dirty="0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5376902" y="4367025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v</a:t>
            </a:r>
            <a:r>
              <a:rPr lang="en" sz="1200" i="1" dirty="0" err="1"/>
              <a:t>erify</a:t>
            </a:r>
            <a:r>
              <a:rPr lang="en" sz="1200" i="1" dirty="0"/>
              <a:t> quotes</a:t>
            </a:r>
            <a:endParaRPr sz="1200" i="1" dirty="0"/>
          </a:p>
        </p:txBody>
      </p:sp>
      <p:pic>
        <p:nvPicPr>
          <p:cNvPr id="13" name="!!PostTrainedLM">
            <a:extLst>
              <a:ext uri="{FF2B5EF4-FFF2-40B4-BE49-F238E27FC236}">
                <a16:creationId xmlns:a16="http://schemas.microsoft.com/office/drawing/2014/main" id="{B3909A2D-5068-426D-0F1C-4F08E53AE64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299637" y="3077247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4;p13">
            <a:extLst>
              <a:ext uri="{FF2B5EF4-FFF2-40B4-BE49-F238E27FC236}">
                <a16:creationId xmlns:a16="http://schemas.microsoft.com/office/drawing/2014/main" id="{84841693-7F4E-5DAB-81D6-691E2C6B548A}"/>
              </a:ext>
            </a:extLst>
          </p:cNvPr>
          <p:cNvSpPr txBox="1"/>
          <p:nvPr/>
        </p:nvSpPr>
        <p:spPr>
          <a:xfrm>
            <a:off x="843816" y="2749766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Base LLM</a:t>
            </a:r>
            <a:endParaRPr sz="1200" dirty="0"/>
          </a:p>
        </p:txBody>
      </p:sp>
      <p:sp>
        <p:nvSpPr>
          <p:cNvPr id="16" name="Google Shape;64;p13">
            <a:extLst>
              <a:ext uri="{FF2B5EF4-FFF2-40B4-BE49-F238E27FC236}">
                <a16:creationId xmlns:a16="http://schemas.microsoft.com/office/drawing/2014/main" id="{DE95CF2A-B34D-4F17-7320-347548AD0080}"/>
              </a:ext>
            </a:extLst>
          </p:cNvPr>
          <p:cNvSpPr txBox="1"/>
          <p:nvPr/>
        </p:nvSpPr>
        <p:spPr>
          <a:xfrm>
            <a:off x="1997346" y="3126697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a</a:t>
            </a:r>
            <a:r>
              <a:rPr lang="en" sz="1200" i="1" dirty="0" err="1"/>
              <a:t>lign</a:t>
            </a:r>
            <a:r>
              <a:rPr lang="en" sz="1200" i="1" dirty="0"/>
              <a:t> for quoting</a:t>
            </a:r>
            <a:endParaRPr sz="1200" i="1" dirty="0"/>
          </a:p>
        </p:txBody>
      </p:sp>
      <p:cxnSp>
        <p:nvCxnSpPr>
          <p:cNvPr id="18" name="Google Shape;66;p13">
            <a:extLst>
              <a:ext uri="{FF2B5EF4-FFF2-40B4-BE49-F238E27FC236}">
                <a16:creationId xmlns:a16="http://schemas.microsoft.com/office/drawing/2014/main" id="{F30FBB1F-B328-F322-92AA-77529A368C49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131544" y="3572166"/>
            <a:ext cx="1559683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4888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390-4D65-BB55-7842-00EB749A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measuring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quoting</a:t>
            </a:r>
            <a:r>
              <a:rPr lang="en-US" dirty="0"/>
              <a:t>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457C-9A54-1835-4D43-653A0F20B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663" y="3568005"/>
            <a:ext cx="8275131" cy="596707"/>
          </a:xfrm>
        </p:spPr>
        <p:txBody>
          <a:bodyPr/>
          <a:lstStyle/>
          <a:p>
            <a:r>
              <a:rPr lang="en-US" dirty="0"/>
              <a:t>QUIP-Score is backed by efficient membership testing with </a:t>
            </a:r>
            <a:r>
              <a:rPr lang="en-US" b="1" dirty="0"/>
              <a:t>Data Portraits </a:t>
            </a:r>
            <a:r>
              <a:rPr lang="en-US" dirty="0"/>
              <a:t>(</a:t>
            </a:r>
            <a:r>
              <a:rPr lang="en-US" dirty="0" err="1"/>
              <a:t>Marone</a:t>
            </a:r>
            <a:r>
              <a:rPr lang="en-US" dirty="0"/>
              <a:t> and Van </a:t>
            </a:r>
            <a:r>
              <a:rPr lang="en-US" dirty="0" err="1"/>
              <a:t>Durme</a:t>
            </a:r>
            <a:r>
              <a:rPr lang="en-US" dirty="0"/>
              <a:t>, 2023)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DE57D1-A3C7-CA72-4FBC-684FE7B7244C}"/>
              </a:ext>
            </a:extLst>
          </p:cNvPr>
          <p:cNvSpPr txBox="1">
            <a:spLocks/>
          </p:cNvSpPr>
          <p:nvPr/>
        </p:nvSpPr>
        <p:spPr>
          <a:xfrm>
            <a:off x="270664" y="2945660"/>
            <a:ext cx="6531788" cy="596707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quoting precision with </a:t>
            </a:r>
            <a:r>
              <a:rPr lang="en-US" b="1" dirty="0"/>
              <a:t>QUIP-Score</a:t>
            </a:r>
            <a:r>
              <a:rPr lang="en-US" dirty="0"/>
              <a:t> (Weller et al., 2024)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DD5B0-1F6F-B20A-DF17-4507FF64A6FB}"/>
                  </a:ext>
                </a:extLst>
              </p:cNvPr>
              <p:cNvSpPr txBox="1"/>
              <p:nvPr/>
            </p:nvSpPr>
            <p:spPr>
              <a:xfrm>
                <a:off x="2636191" y="1863943"/>
                <a:ext cx="28084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6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36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DD5B0-1F6F-B20A-DF17-4507FF64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91" y="1863943"/>
                <a:ext cx="2808461" cy="553998"/>
              </a:xfrm>
              <a:prstGeom prst="rect">
                <a:avLst/>
              </a:prstGeom>
              <a:blipFill>
                <a:blip r:embed="rId2"/>
                <a:stretch>
                  <a:fillRect l="-4955" t="-13333" r="-495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English Wikipedia - Wikipedia">
            <a:extLst>
              <a:ext uri="{FF2B5EF4-FFF2-40B4-BE49-F238E27FC236}">
                <a16:creationId xmlns:a16="http://schemas.microsoft.com/office/drawing/2014/main" id="{7109F7D5-CEFD-5F50-B246-4F39EE62A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4408228" y="1862805"/>
            <a:ext cx="842674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2CDB178-1C30-5FDC-9D38-69FC98AB6A43}"/>
              </a:ext>
            </a:extLst>
          </p:cNvPr>
          <p:cNvSpPr/>
          <p:nvPr/>
        </p:nvSpPr>
        <p:spPr>
          <a:xfrm>
            <a:off x="4886046" y="1257798"/>
            <a:ext cx="1968498" cy="512754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DE751F1-7E9F-9CC8-7079-7BA4CDF7020B}"/>
              </a:ext>
            </a:extLst>
          </p:cNvPr>
          <p:cNvSpPr/>
          <p:nvPr/>
        </p:nvSpPr>
        <p:spPr>
          <a:xfrm>
            <a:off x="1954019" y="1257798"/>
            <a:ext cx="1968498" cy="512754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D4883218-DBAB-9A1E-D52A-F0A7507CD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/>
          <a:stretch/>
        </p:blipFill>
        <p:spPr bwMode="auto">
          <a:xfrm>
            <a:off x="5584714" y="1855830"/>
            <a:ext cx="2697613" cy="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7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97783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303498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519268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379214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309213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379218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919536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794993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463687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360168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794993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295306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384605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915974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2238405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741255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85" y="1863424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927" y="1876765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518155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506886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955305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725655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292593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4649728" y="1039043"/>
            <a:ext cx="13698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Pre-trained </a:t>
            </a:r>
            <a:br>
              <a:rPr lang="en" sz="900" b="1"/>
            </a:br>
            <a:r>
              <a:rPr lang="en" sz="900" b="1"/>
              <a:t>LLM</a:t>
            </a:r>
            <a:endParaRPr sz="9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7587925" y="1439656"/>
            <a:ext cx="623930" cy="742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7483410" y="1039043"/>
            <a:ext cx="8329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Quote-tuned LLM</a:t>
            </a:r>
            <a:endParaRPr sz="9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022663" y="1439656"/>
            <a:ext cx="623930" cy="74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5646593" y="1810844"/>
            <a:ext cx="19413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5851284" y="1293246"/>
            <a:ext cx="14458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3: Preference Optimization</a:t>
            </a:r>
            <a:endParaRPr sz="9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7628164" y="1519267"/>
            <a:ext cx="543443" cy="151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6867272" y="1517843"/>
            <a:ext cx="427500" cy="1013625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2918853" y="1473611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3B4B0E-E85B-AAFF-D397-0FCF5F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767"/>
            <a:ext cx="9144001" cy="676313"/>
          </a:xfrm>
        </p:spPr>
        <p:txBody>
          <a:bodyPr lIns="91440" tIns="45720" rIns="91440" bIns="45720" anchor="b"/>
          <a:lstStyle/>
          <a:p>
            <a:pPr algn="ctr"/>
            <a:r>
              <a:rPr lang="en-US" sz="2900" dirty="0">
                <a:ea typeface="Tahoma"/>
                <a:cs typeface="Tahoma"/>
              </a:rPr>
              <a:t>Our method: Quote-Tuning</a:t>
            </a:r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1D7E4DDB-50D7-2136-C90B-48C45B3BBBAA}"/>
              </a:ext>
            </a:extLst>
          </p:cNvPr>
          <p:cNvSpPr txBox="1"/>
          <p:nvPr/>
        </p:nvSpPr>
        <p:spPr>
          <a:xfrm>
            <a:off x="6706451" y="3580511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AA6FC4FD-81C9-BB86-89E7-7D3EC57811FA}"/>
              </a:ext>
            </a:extLst>
          </p:cNvPr>
          <p:cNvSpPr txBox="1"/>
          <p:nvPr/>
        </p:nvSpPr>
        <p:spPr>
          <a:xfrm>
            <a:off x="6697242" y="4380217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</p:spTree>
    <p:extLst>
      <p:ext uri="{BB962C8B-B14F-4D97-AF65-F5344CB8AC3E}">
        <p14:creationId xmlns:p14="http://schemas.microsoft.com/office/powerpoint/2010/main" val="419764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3077125" y="272304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3134275" y="278019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3281650" y="126448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425809" y="212442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3191425" y="283734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2986000" y="210538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3714662" y="112982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3625787" y="266118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132" y="1608640"/>
            <a:ext cx="462956" cy="462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5210575" y="2252102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!!SampleArrowNew">
            <a:extLst>
              <a:ext uri="{FF2B5EF4-FFF2-40B4-BE49-F238E27FC236}">
                <a16:creationId xmlns:a16="http://schemas.microsoft.com/office/drawing/2014/main" id="{9118F47B-49B5-E3E8-F86E-9AC8D2FBC65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264787" y="203780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1AA21-B13F-0068-CAA9-5099B7360C4C}"/>
              </a:ext>
            </a:extLst>
          </p:cNvPr>
          <p:cNvSpPr txBox="1"/>
          <p:nvPr/>
        </p:nvSpPr>
        <p:spPr>
          <a:xfrm>
            <a:off x="742950" y="4376057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1.</a:t>
            </a:r>
            <a:r>
              <a:rPr lang="en-US" sz="1350"/>
              <a:t> Generate completions from an LLM (e.g. using QA pairs or text completions)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8558-7718-C778-AE63-7EABFBFEAD06}"/>
              </a:ext>
            </a:extLst>
          </p:cNvPr>
          <p:cNvSpPr txBox="1"/>
          <p:nvPr/>
        </p:nvSpPr>
        <p:spPr>
          <a:xfrm>
            <a:off x="5324425" y="1253652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D7A2A-1CF5-1CBF-0A8B-CCBBC779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Step 1: Sample candidate responses</a:t>
            </a:r>
          </a:p>
        </p:txBody>
      </p:sp>
    </p:spTree>
    <p:extLst>
      <p:ext uri="{BB962C8B-B14F-4D97-AF65-F5344CB8AC3E}">
        <p14:creationId xmlns:p14="http://schemas.microsoft.com/office/powerpoint/2010/main" val="24719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7165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277372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25801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11795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28308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117963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658281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533738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202432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09891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533738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034051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12335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65471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1977150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480000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785" y="1602169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927" y="1615510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256900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245631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6706451" y="3319256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6697242" y="4118962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694050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464400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03133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C96F04-5F7F-2A7C-2613-2323827FDC77}"/>
              </a:ext>
            </a:extLst>
          </p:cNvPr>
          <p:cNvSpPr txBox="1"/>
          <p:nvPr/>
        </p:nvSpPr>
        <p:spPr>
          <a:xfrm>
            <a:off x="742950" y="4420019"/>
            <a:ext cx="765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2.</a:t>
            </a:r>
            <a:r>
              <a:rPr lang="en-US" sz="1350"/>
              <a:t> We can construct a </a:t>
            </a:r>
            <a:r>
              <a:rPr lang="en-US" sz="1350" i="1"/>
              <a:t>preference dataset </a:t>
            </a:r>
            <a:r>
              <a:rPr lang="en-US" sz="1350"/>
              <a:t>by ranking generations by the amount of quoting</a:t>
            </a:r>
          </a:p>
          <a:p>
            <a:pPr algn="ctr"/>
            <a:r>
              <a:rPr lang="en-US" sz="1350"/>
              <a:t>(</a:t>
            </a:r>
            <a:r>
              <a:rPr lang="en-US" sz="1350" b="1">
                <a:solidFill>
                  <a:srgbClr val="4285F4"/>
                </a:solidFill>
              </a:rPr>
              <a:t>QUIP-Score; Weller et al., EACL 2024</a:t>
            </a:r>
            <a:r>
              <a:rPr lang="en-US" sz="1350"/>
              <a:t>)</a:t>
            </a:r>
            <a:endParaRPr lang="en-US" sz="135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8B9D-439B-FA5A-54B9-3F7D0ECE4698}"/>
              </a:ext>
            </a:extLst>
          </p:cNvPr>
          <p:cNvSpPr txBox="1"/>
          <p:nvPr/>
        </p:nvSpPr>
        <p:spPr>
          <a:xfrm>
            <a:off x="2918853" y="1212356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7F39A6-4B76-0B35-1CDF-E5E15531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Step 2: Synthesize Dataset by Filtering</a:t>
            </a:r>
          </a:p>
        </p:txBody>
      </p:sp>
    </p:spTree>
    <p:extLst>
      <p:ext uri="{BB962C8B-B14F-4D97-AF65-F5344CB8AC3E}">
        <p14:creationId xmlns:p14="http://schemas.microsoft.com/office/powerpoint/2010/main" val="173973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8" ma:contentTypeDescription="Create a new document." ma:contentTypeScope="" ma:versionID="dd180366c476c31306b5568efcd6bb07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c3d90c45d1423aecf06605e5a0e8d06d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34678D-2CB5-4B7C-8232-6EF3353CE011}">
  <ds:schemaRefs>
    <ds:schemaRef ds:uri="168931df-3f45-4445-be76-105235143e52"/>
    <ds:schemaRef ds:uri="e3b5c32c-df6c-443f-b08b-73d85d62f2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168931df-3f45-4445-be76-105235143e52"/>
    <ds:schemaRef ds:uri="e3b5c32c-df6c-443f-b08b-73d85d62f2b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0</TotalTime>
  <Words>1328</Words>
  <Application>Microsoft Macintosh PowerPoint</Application>
  <PresentationFormat>On-screen Show (16:9)</PresentationFormat>
  <Paragraphs>171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-apple-system</vt:lpstr>
      <vt:lpstr>Arial</vt:lpstr>
      <vt:lpstr>Avenir Book</vt:lpstr>
      <vt:lpstr>Calibri</vt:lpstr>
      <vt:lpstr>Cooper Black</vt:lpstr>
      <vt:lpstr>Courier New</vt:lpstr>
      <vt:lpstr>Roboto</vt:lpstr>
      <vt:lpstr>Roboto Serif</vt:lpstr>
      <vt:lpstr>Source Sans Pro</vt:lpstr>
      <vt:lpstr>Source Serif Pro</vt:lpstr>
      <vt:lpstr>Tahoma</vt:lpstr>
      <vt:lpstr>Times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Verifiable by Design:  Aligning Language Models to Quote  from Pre-Training Data</vt:lpstr>
      <vt:lpstr>LLMs are powerful</vt:lpstr>
      <vt:lpstr>Verifiability is challenging</vt:lpstr>
      <vt:lpstr>Existing methods for verifiability</vt:lpstr>
      <vt:lpstr>Verifiability by Quoting</vt:lpstr>
      <vt:lpstr>Background: measuring quoting at scale</vt:lpstr>
      <vt:lpstr>Our method: Quote-Tuning</vt:lpstr>
      <vt:lpstr>Step 1: Sample candidate responses</vt:lpstr>
      <vt:lpstr>Step 2: Synthesize Dataset by Filtering</vt:lpstr>
      <vt:lpstr>Step 3: Making the model prefer more quoting!</vt:lpstr>
      <vt:lpstr>Quote-Tuning significantly increases amount of quoting</vt:lpstr>
      <vt:lpstr>Same Quality, More Quoting!</vt:lpstr>
      <vt:lpstr>Quote-Tuning improves truthfulness</vt:lpstr>
      <vt:lpstr>Summary and 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Text Requirements</dc:title>
  <dc:creator>Jack Zhang</dc:creator>
  <cp:lastModifiedBy>Daniel Khashabi</cp:lastModifiedBy>
  <cp:revision>3</cp:revision>
  <dcterms:created xsi:type="dcterms:W3CDTF">2024-04-30T15:23:19Z</dcterms:created>
  <dcterms:modified xsi:type="dcterms:W3CDTF">2024-05-06T00:29:03Z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